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1" r:id="rId3"/>
    <p:sldId id="266" r:id="rId4"/>
    <p:sldId id="264" r:id="rId5"/>
    <p:sldId id="265" r:id="rId6"/>
    <p:sldId id="267" r:id="rId7"/>
    <p:sldId id="268" r:id="rId8"/>
    <p:sldId id="257" r:id="rId9"/>
    <p:sldId id="260" r:id="rId10"/>
    <p:sldId id="261" r:id="rId11"/>
    <p:sldId id="278" r:id="rId12"/>
    <p:sldId id="273" r:id="rId13"/>
    <p:sldId id="272" r:id="rId14"/>
    <p:sldId id="262" r:id="rId15"/>
    <p:sldId id="274" r:id="rId16"/>
    <p:sldId id="263" r:id="rId17"/>
    <p:sldId id="277" r:id="rId18"/>
    <p:sldId id="270" r:id="rId19"/>
    <p:sldId id="276" r:id="rId20"/>
    <p:sldId id="279" r:id="rId21"/>
    <p:sldId id="280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909" autoAdjust="0"/>
  </p:normalViewPr>
  <p:slideViewPr>
    <p:cSldViewPr snapToGrid="0">
      <p:cViewPr varScale="1">
        <p:scale>
          <a:sx n="58" d="100"/>
          <a:sy n="58" d="100"/>
        </p:scale>
        <p:origin x="14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CDA76-DA85-4658-AF50-6A3BF6F00DD5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60A88-39CD-437E-A59A-F77C3D1E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3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A4D5-2DD7-4BE3-9E60-9CF1CE00D3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1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and specialization</a:t>
            </a:r>
            <a:r>
              <a:rPr lang="en-US" baseline="0" dirty="0" smtClean="0"/>
              <a:t> is a powerful strategy that needs to be periodically balanced by new </a:t>
            </a:r>
            <a:r>
              <a:rPr lang="en-US" baseline="0" smtClean="0"/>
              <a:t>and wider syntheses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60A88-39CD-437E-A59A-F77C3D1EBA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0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A4D5-2DD7-4BE3-9E60-9CF1CE00D33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22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economies work vs What is the</a:t>
            </a:r>
            <a:r>
              <a:rPr lang="en-US" baseline="0" dirty="0" smtClean="0"/>
              <a:t> goal of economy</a:t>
            </a:r>
            <a:endParaRPr lang="en-US" dirty="0" smtClean="0"/>
          </a:p>
          <a:p>
            <a:r>
              <a:rPr lang="en-US" dirty="0" smtClean="0"/>
              <a:t>Theoretical – economic theory,</a:t>
            </a:r>
            <a:r>
              <a:rPr lang="en-US" baseline="0" dirty="0" smtClean="0"/>
              <a:t> personality theories, philosophy, history – ideas for their own sake</a:t>
            </a:r>
          </a:p>
          <a:p>
            <a:r>
              <a:rPr lang="en-US" baseline="0" dirty="0" smtClean="0"/>
              <a:t>Ideas for application in life</a:t>
            </a:r>
          </a:p>
          <a:p>
            <a:r>
              <a:rPr lang="en-US" baseline="0" dirty="0" smtClean="0"/>
              <a:t>Multi-paradigmatic – teaches economy in context of politics, society and ecology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A6068-D796-42F0-A0DC-6E2418399D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3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DB05-E3D4-423B-BE74-A578180A96DE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33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8125-62A5-43F8-81F3-E8BACC911482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763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1CB1-828C-4942-AEAE-6E2253307556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3642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4EA8-A08C-4C44-8880-3558BAF6C759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55F3DB1D-211D-43EB-BCB5-0EA65239A8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97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206C-B999-4E20-A654-A590865D1975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31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C089-1D24-49F3-A604-2DD090CEAAA5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618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693C-B6E8-46EE-8C8C-EB32D3674CA3}" type="datetime1">
              <a:rPr lang="en-US" smtClean="0"/>
              <a:t>11/10/2015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013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D3D3-3F7E-403B-88DF-7AEB2A33CE55}" type="datetime1">
              <a:rPr lang="en-US" smtClean="0"/>
              <a:t>11/10/2015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106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EA07-19AE-4B41-A5E8-690EECA848CD}" type="datetime1">
              <a:rPr lang="en-US" smtClean="0"/>
              <a:t>11/10/2015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568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9279-26C7-4DD7-9D1C-5B8326450A22}" type="datetime1">
              <a:rPr lang="en-US" smtClean="0"/>
              <a:t>11/10/2015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009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D26F-23F3-4B34-94D1-79A0D5E903EF}" type="datetime1">
              <a:rPr lang="en-US" smtClean="0"/>
              <a:t>11/10/2015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0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7458-32BA-4A31-8454-CC3A19F6BC7C}" type="datetime1">
              <a:rPr lang="en-US" smtClean="0"/>
              <a:t>11/10/2015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962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1A5A-72F7-4A8E-AF19-993952A518E1}" type="datetime1">
              <a:rPr lang="en-US" smtClean="0"/>
              <a:t>11/10/2015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7B28F-ABC2-45F7-A1B3-474FFA87F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12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>Paradigm Shift</a:t>
            </a:r>
            <a:r>
              <a:rPr lang="en-US" sz="72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/>
            </a:r>
            <a:br>
              <a:rPr lang="en-US" sz="7200" b="1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Project Review</a:t>
            </a:r>
            <a:endParaRPr lang="en-IN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05552"/>
            <a:ext cx="6858000" cy="1655762"/>
          </a:xfrm>
        </p:spPr>
        <p:txBody>
          <a:bodyPr/>
          <a:lstStyle/>
          <a:p>
            <a:r>
              <a:rPr lang="en-US" dirty="0" smtClean="0"/>
              <a:t>Geneva</a:t>
            </a:r>
          </a:p>
          <a:p>
            <a:r>
              <a:rPr lang="en-US" dirty="0" smtClean="0"/>
              <a:t>Nov 10, 2015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4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182" y="171209"/>
            <a:ext cx="8637222" cy="76522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>Search for a new theoretical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6434"/>
            <a:ext cx="7886700" cy="5883011"/>
          </a:xfrm>
        </p:spPr>
        <p:txBody>
          <a:bodyPr>
            <a:normAutofit/>
          </a:bodyPr>
          <a:lstStyle/>
          <a:p>
            <a:r>
              <a:rPr lang="en-US" dirty="0" smtClean="0"/>
              <a:t>Maximizes </a:t>
            </a:r>
            <a:r>
              <a:rPr lang="en-US" dirty="0"/>
              <a:t>human welfare and well-being rather than </a:t>
            </a:r>
            <a:r>
              <a:rPr lang="en-US" dirty="0" smtClean="0"/>
              <a:t>unregulated </a:t>
            </a:r>
            <a:r>
              <a:rPr lang="en-US" dirty="0"/>
              <a:t>economic growth for </a:t>
            </a:r>
            <a:r>
              <a:rPr lang="en-US" dirty="0" smtClean="0"/>
              <a:t>its own </a:t>
            </a:r>
            <a:r>
              <a:rPr lang="en-US" dirty="0"/>
              <a:t>sake</a:t>
            </a:r>
          </a:p>
          <a:p>
            <a:r>
              <a:rPr lang="en-US" dirty="0" smtClean="0"/>
              <a:t>Perceives people as the most precious resource and development </a:t>
            </a:r>
            <a:r>
              <a:rPr lang="en-US" dirty="0" smtClean="0"/>
              <a:t>of </a:t>
            </a:r>
            <a:r>
              <a:rPr lang="en-US" dirty="0" smtClean="0"/>
              <a:t>human and social capacities as the most important </a:t>
            </a:r>
            <a:r>
              <a:rPr lang="en-US" dirty="0" smtClean="0"/>
              <a:t>forms </a:t>
            </a:r>
            <a:r>
              <a:rPr lang="en-US" dirty="0" smtClean="0"/>
              <a:t>of productive capital</a:t>
            </a:r>
          </a:p>
          <a:p>
            <a:r>
              <a:rPr lang="en-US" dirty="0" smtClean="0"/>
              <a:t>Generates </a:t>
            </a:r>
            <a:r>
              <a:rPr lang="en-US" dirty="0" smtClean="0"/>
              <a:t>employment or </a:t>
            </a:r>
            <a:r>
              <a:rPr lang="en-US" dirty="0" smtClean="0"/>
              <a:t>other sources of income to ensure economic security for all</a:t>
            </a:r>
          </a:p>
          <a:p>
            <a:r>
              <a:rPr lang="en-US" dirty="0" smtClean="0"/>
              <a:t>Manages </a:t>
            </a:r>
            <a:r>
              <a:rPr lang="en-US" dirty="0"/>
              <a:t>the world’s resources in a sustainable </a:t>
            </a:r>
            <a:r>
              <a:rPr lang="en-US" dirty="0" smtClean="0"/>
              <a:t>manner</a:t>
            </a:r>
            <a:endParaRPr lang="en-US" dirty="0"/>
          </a:p>
          <a:p>
            <a:r>
              <a:rPr lang="en-US" dirty="0" smtClean="0"/>
              <a:t>Promotes </a:t>
            </a:r>
            <a:r>
              <a:rPr lang="en-US" dirty="0" smtClean="0"/>
              <a:t>a free, equitable, stable</a:t>
            </a:r>
            <a:r>
              <a:rPr lang="en-US" dirty="0" smtClean="0"/>
              <a:t>, </a:t>
            </a:r>
            <a:r>
              <a:rPr lang="en-US" dirty="0" smtClean="0"/>
              <a:t>peaceful &amp; harmonious global society</a:t>
            </a:r>
            <a:endParaRPr lang="en-US" dirty="0"/>
          </a:p>
          <a:p>
            <a:r>
              <a:rPr lang="en-US" dirty="0" smtClean="0"/>
              <a:t>Maps </a:t>
            </a:r>
            <a:r>
              <a:rPr lang="en-US" dirty="0"/>
              <a:t>out a pathway of policies, strategies and </a:t>
            </a:r>
            <a:r>
              <a:rPr lang="en-US" dirty="0" smtClean="0"/>
              <a:t>initiatives </a:t>
            </a:r>
            <a:r>
              <a:rPr lang="en-US" dirty="0"/>
              <a:t>to facilitate the </a:t>
            </a:r>
            <a:r>
              <a:rPr lang="en-US" dirty="0" smtClean="0"/>
              <a:t>transition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02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Economy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294"/>
            <a:ext cx="7886700" cy="80858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Shifting boundaries of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42" y="1083925"/>
            <a:ext cx="8030608" cy="5670602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b="1" dirty="0" smtClean="0"/>
              <a:t>Globalization </a:t>
            </a:r>
            <a:r>
              <a:rPr lang="en-US" dirty="0" smtClean="0"/>
              <a:t>– the nation state is no longer a viable unit of conception for understanding for understanding economy.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Political </a:t>
            </a:r>
            <a:r>
              <a:rPr lang="en-US" b="1" dirty="0" smtClean="0"/>
              <a:t>Economy </a:t>
            </a:r>
            <a:r>
              <a:rPr lang="en-US" dirty="0" smtClean="0"/>
              <a:t>-- economy and markets </a:t>
            </a:r>
            <a:r>
              <a:rPr lang="en-US" dirty="0" smtClean="0"/>
              <a:t>function within </a:t>
            </a:r>
            <a:r>
              <a:rPr lang="en-US" dirty="0" smtClean="0"/>
              <a:t>a </a:t>
            </a:r>
            <a:r>
              <a:rPr lang="en-US" dirty="0" smtClean="0"/>
              <a:t>political, legal, institutions framework and </a:t>
            </a:r>
            <a:r>
              <a:rPr lang="en-US" dirty="0" smtClean="0"/>
              <a:t>are governed by forces and processes that determine the </a:t>
            </a:r>
            <a:r>
              <a:rPr lang="en-US" dirty="0" smtClean="0"/>
              <a:t>distribution, consequences and beneficiaries of power.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Ecology </a:t>
            </a:r>
            <a:r>
              <a:rPr lang="en-US" dirty="0" smtClean="0"/>
              <a:t>– economy is founded on, operates with and depends on interactions with the physical environment which imposes its own conditions and limitations.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Non-monetarized Sector </a:t>
            </a:r>
            <a:r>
              <a:rPr lang="en-US" dirty="0" smtClean="0"/>
              <a:t>-- critical services for the promotion of human welfare and well-being lie outside the monetarized sector covered by conventional economic thought.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Value, Uncertainty &amp; Security </a:t>
            </a:r>
            <a:r>
              <a:rPr lang="en-US" dirty="0" smtClean="0"/>
              <a:t>– </a:t>
            </a:r>
            <a:r>
              <a:rPr lang="en-US" dirty="0" smtClean="0"/>
              <a:t>the evolution of service economy requires reassessment of the concept of value to reflect the costs and </a:t>
            </a:r>
            <a:r>
              <a:rPr lang="en-US" dirty="0" smtClean="0"/>
              <a:t>uncertainty </a:t>
            </a:r>
            <a:r>
              <a:rPr lang="en-US" dirty="0" smtClean="0"/>
              <a:t>of utilization over </a:t>
            </a:r>
            <a:r>
              <a:rPr lang="en-US" dirty="0" smtClean="0"/>
              <a:t>time and their contribution to human security.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7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430" y="-131135"/>
            <a:ext cx="9218429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Society determines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0503"/>
            <a:ext cx="8534400" cy="61189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i="1" dirty="0" smtClean="0"/>
              <a:t>Primary </a:t>
            </a:r>
            <a:r>
              <a:rPr lang="en-US" sz="4400" b="1" i="1" baseline="0" dirty="0" smtClean="0"/>
              <a:t>determinants of economy &amp; employment are social</a:t>
            </a:r>
            <a:endParaRPr lang="en-US" sz="4400" b="1" i="1" dirty="0" smtClean="0"/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>
                <a:solidFill>
                  <a:srgbClr val="C00000"/>
                </a:solidFill>
              </a:rPr>
              <a:t>Social Aspirations </a:t>
            </a:r>
            <a:r>
              <a:rPr lang="en-US" sz="3600" b="1" dirty="0" smtClean="0"/>
              <a:t>and </a:t>
            </a:r>
            <a:r>
              <a:rPr lang="en-US" sz="3600" b="1" dirty="0">
                <a:solidFill>
                  <a:srgbClr val="C00000"/>
                </a:solidFill>
              </a:rPr>
              <a:t>VALUES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>
                <a:solidFill>
                  <a:srgbClr val="C00000"/>
                </a:solidFill>
              </a:rPr>
              <a:t>Social Institutions </a:t>
            </a:r>
            <a:r>
              <a:rPr lang="en-US" sz="3600" b="1" dirty="0" smtClean="0"/>
              <a:t>and </a:t>
            </a:r>
            <a:r>
              <a:rPr lang="en-US" sz="3600" b="1" dirty="0" smtClean="0"/>
              <a:t>social </a:t>
            </a:r>
            <a:r>
              <a:rPr lang="en-US" sz="3600" b="1" dirty="0" smtClean="0"/>
              <a:t>organization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>
                <a:solidFill>
                  <a:srgbClr val="C00000"/>
                </a:solidFill>
              </a:rPr>
              <a:t>Democracy</a:t>
            </a:r>
            <a:r>
              <a:rPr lang="en-US" sz="3600" b="1" dirty="0" smtClean="0"/>
              <a:t>, rule of </a:t>
            </a:r>
            <a:r>
              <a:rPr lang="en-US" sz="3600" b="1" dirty="0">
                <a:solidFill>
                  <a:srgbClr val="C00000"/>
                </a:solidFill>
              </a:rPr>
              <a:t>Law </a:t>
            </a:r>
            <a:r>
              <a:rPr lang="en-US" sz="3600" b="1" dirty="0" smtClean="0"/>
              <a:t>&amp; </a:t>
            </a:r>
            <a:r>
              <a:rPr lang="en-US" sz="3600" b="1" dirty="0">
                <a:solidFill>
                  <a:srgbClr val="C00000"/>
                </a:solidFill>
              </a:rPr>
              <a:t>Governance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/>
              <a:t>Distribution of </a:t>
            </a:r>
            <a:r>
              <a:rPr lang="en-US" sz="3600" b="1" dirty="0">
                <a:solidFill>
                  <a:srgbClr val="C00000"/>
                </a:solidFill>
              </a:rPr>
              <a:t>Social Power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/>
              <a:t>Access, quality and type of </a:t>
            </a:r>
            <a:r>
              <a:rPr lang="en-US" sz="3600" b="1" dirty="0" smtClean="0">
                <a:solidFill>
                  <a:srgbClr val="C00000"/>
                </a:solidFill>
              </a:rPr>
              <a:t>Education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C00000"/>
                </a:solidFill>
              </a:rPr>
              <a:t>Technological Innovation </a:t>
            </a:r>
            <a:r>
              <a:rPr lang="en-US" sz="3600" b="1" dirty="0" smtClean="0"/>
              <a:t>and </a:t>
            </a:r>
            <a:r>
              <a:rPr lang="en-US" sz="3600" b="1" dirty="0" smtClean="0">
                <a:solidFill>
                  <a:srgbClr val="C00000"/>
                </a:solidFill>
              </a:rPr>
              <a:t>Adoption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/>
              <a:t>Social </a:t>
            </a:r>
            <a:r>
              <a:rPr lang="en-US" sz="3600" b="1" dirty="0">
                <a:solidFill>
                  <a:srgbClr val="C00000"/>
                </a:solidFill>
              </a:rPr>
              <a:t>Equality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C00000"/>
                </a:solidFill>
              </a:rPr>
              <a:t>Ecological </a:t>
            </a:r>
            <a:r>
              <a:rPr lang="en-US" sz="3600" b="1" dirty="0" smtClean="0"/>
              <a:t>constraints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C00000"/>
                </a:solidFill>
              </a:rPr>
              <a:t>Organization </a:t>
            </a:r>
            <a:r>
              <a:rPr lang="en-US" sz="3600" b="1" dirty="0" smtClean="0"/>
              <a:t>of the global economy and society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>
                <a:solidFill>
                  <a:srgbClr val="C00000"/>
                </a:solidFill>
              </a:rPr>
              <a:t>Population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C00000"/>
                </a:solidFill>
              </a:rPr>
              <a:t>Connectivity </a:t>
            </a:r>
            <a:r>
              <a:rPr lang="en-US" sz="3600" b="1" dirty="0" smtClean="0"/>
              <a:t>through transportation &amp; communication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C00000"/>
                </a:solidFill>
              </a:rPr>
              <a:t>Urbanization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sz="3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94434"/>
            <a:ext cx="7886700" cy="1325563"/>
          </a:xfrm>
        </p:spPr>
        <p:txBody>
          <a:bodyPr/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Premises </a:t>
            </a:r>
            <a:r>
              <a:rPr lang="en-US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– </a:t>
            </a:r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1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931666"/>
            <a:ext cx="8269692" cy="5909481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Social science </a:t>
            </a:r>
            <a:r>
              <a:rPr lang="en-US" dirty="0" smtClean="0"/>
              <a:t>should be </a:t>
            </a:r>
            <a:r>
              <a:rPr lang="en-US" dirty="0"/>
              <a:t>human-centered, transdisciplinary and </a:t>
            </a:r>
            <a:r>
              <a:rPr lang="en-US" dirty="0" smtClean="0"/>
              <a:t>value-based.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Social </a:t>
            </a:r>
            <a:r>
              <a:rPr lang="en-US" dirty="0"/>
              <a:t>science should be based on a conception of society as a complex living organism undergoing a continuous process of </a:t>
            </a:r>
            <a:r>
              <a:rPr lang="en-US" dirty="0" smtClean="0"/>
              <a:t>evolution</a:t>
            </a:r>
            <a:r>
              <a:rPr lang="en-US" dirty="0"/>
              <a:t>, rather than static, unchanging mechanistic concepts applicable to inorganic </a:t>
            </a:r>
            <a:r>
              <a:rPr lang="en-US" dirty="0" smtClean="0"/>
              <a:t>systems.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laws of economy are man-made, the result of choices and strongly influenced by the existing distribution of social power.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distribution and exercise of social power is a critical determinant of how economic systems function, regardless of their form.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central purpose of economy is to maximize human welfare in support of social stability, human security and ecology sustainability.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goal of economic strategy should be to fully harness and utilize all available social resources to meet human needs and aspirations.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IN" dirty="0" smtClean="0"/>
              <a:t>Universal values are the aspirational drivers and foundation principles on which sustainable progress is achievable.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37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94434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Premises </a:t>
            </a:r>
            <a:r>
              <a:rPr lang="en-US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– </a:t>
            </a:r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2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821496"/>
            <a:ext cx="8269692" cy="5909481"/>
          </a:xfrm>
        </p:spPr>
        <p:txBody>
          <a:bodyPr>
            <a:noAutofit/>
          </a:bodyPr>
          <a:lstStyle/>
          <a:p>
            <a:pPr marL="461963" indent="-461963">
              <a:buFont typeface="+mj-lt"/>
              <a:buAutoNum type="arabicPeriod" startAt="8"/>
            </a:pPr>
            <a:r>
              <a:rPr lang="en-US" sz="2400" dirty="0" smtClean="0"/>
              <a:t>Regulated markets are the only really free markets.</a:t>
            </a:r>
          </a:p>
          <a:p>
            <a:pPr marL="461963" indent="-461963">
              <a:buFont typeface="+mj-lt"/>
              <a:buAutoNum type="arabicPeriod" startAt="8"/>
            </a:pPr>
            <a:r>
              <a:rPr lang="en-US" sz="2400" dirty="0" smtClean="0"/>
              <a:t>Financial </a:t>
            </a:r>
            <a:r>
              <a:rPr lang="en-US" sz="2400" dirty="0"/>
              <a:t>markets are a subset of economy intended to serve the real economy. </a:t>
            </a:r>
          </a:p>
          <a:p>
            <a:pPr marL="461963" indent="-461963">
              <a:buFont typeface="+mj-lt"/>
              <a:buAutoNum type="arabicPeriod" startAt="8"/>
            </a:pPr>
            <a:r>
              <a:rPr lang="en-US" sz="2400" dirty="0"/>
              <a:t>Efficiency needs to be redefined to reflect the social impact and true cost to </a:t>
            </a:r>
            <a:r>
              <a:rPr lang="en-US" sz="2400" dirty="0" smtClean="0"/>
              <a:t>society.</a:t>
            </a:r>
          </a:p>
          <a:p>
            <a:pPr marL="461963" indent="-461963">
              <a:buFont typeface="+mj-lt"/>
              <a:buAutoNum type="arabicPeriod" startAt="8"/>
            </a:pPr>
            <a:r>
              <a:rPr lang="en-US" sz="2400" dirty="0" smtClean="0"/>
              <a:t>Balanced </a:t>
            </a:r>
            <a:r>
              <a:rPr lang="en-US" sz="2400" dirty="0"/>
              <a:t>and equitable income distribution </a:t>
            </a:r>
            <a:r>
              <a:rPr lang="en-US" sz="2400" dirty="0" smtClean="0"/>
              <a:t>are essential </a:t>
            </a:r>
            <a:r>
              <a:rPr lang="en-US" sz="2400" dirty="0"/>
              <a:t>both for optimal economic performance and maximum human welfare. “We now have a broad consensus that more equal societies perform better</a:t>
            </a:r>
            <a:r>
              <a:rPr lang="en-US" sz="2400" dirty="0" smtClean="0"/>
              <a:t>.” (Stiglitz)</a:t>
            </a:r>
            <a:endParaRPr lang="en-US" sz="2400" dirty="0"/>
          </a:p>
          <a:p>
            <a:pPr marL="461963" indent="-461963">
              <a:buFont typeface="+mj-lt"/>
              <a:buAutoNum type="arabicPeriod" startAt="8"/>
            </a:pPr>
            <a:r>
              <a:rPr lang="en-US" sz="2400" dirty="0" smtClean="0"/>
              <a:t>In </a:t>
            </a:r>
            <a:r>
              <a:rPr lang="en-US" sz="2400" dirty="0"/>
              <a:t>a market economy, employment is the economic equivalent of the right to vote. The number of jobs created is a function of </a:t>
            </a:r>
            <a:r>
              <a:rPr lang="en-US" sz="2400" dirty="0" smtClean="0"/>
              <a:t>policies </a:t>
            </a:r>
            <a:r>
              <a:rPr lang="en-US" sz="2400" dirty="0"/>
              <a:t>and rules that can be modified to alter the balance between investment in resource intensive technologies and development of human </a:t>
            </a:r>
            <a:r>
              <a:rPr lang="en-US" sz="2400" dirty="0" smtClean="0"/>
              <a:t>capital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31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6267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Core </a:t>
            </a:r>
            <a:r>
              <a:rPr lang="en-US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Strategies – 1</a:t>
            </a:r>
            <a:endParaRPr lang="en-US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58" y="699065"/>
            <a:ext cx="8841224" cy="567746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Regulate and tax short term financial transactions and incentivize investments in the real economy that promote job creation and sustainability.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Incentivize investments in human capital while removing the policy bias for </a:t>
            </a:r>
            <a:r>
              <a:rPr lang="en-US" sz="2400" dirty="0" smtClean="0"/>
              <a:t>capital-intensive investment </a:t>
            </a:r>
            <a:r>
              <a:rPr lang="en-US" sz="2400" dirty="0"/>
              <a:t>in technology, non-renewable resources and physical assets.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Adopt laws/policies to liberate democracy from distorting influence of corporate &amp; money power.</a:t>
            </a:r>
            <a:endParaRPr lang="en-IN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Recognize employment as a fundamental right and develop a global employment model backed by strategies to maximize global job creation.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Internalize </a:t>
            </a:r>
            <a:r>
              <a:rPr lang="en-US" sz="2400" dirty="0" smtClean="0"/>
              <a:t>externalized costs to encompass social and ecological factors by adopting measures </a:t>
            </a:r>
            <a:r>
              <a:rPr lang="en-US" sz="2400" dirty="0"/>
              <a:t>that accurately reflect negative value of actions that destroy human, social and ecological capital.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Shift taxation from labor to natural resource consumption, non-renewable energy-intensive technologies, emissions and pollution.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3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6267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Core </a:t>
            </a:r>
            <a:r>
              <a:rPr lang="en-US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Strategies – 2</a:t>
            </a:r>
            <a:endParaRPr lang="en-US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58" y="699065"/>
            <a:ext cx="8841224" cy="5677465"/>
          </a:xfrm>
        </p:spPr>
        <p:txBody>
          <a:bodyPr>
            <a:noAutofit/>
          </a:bodyPr>
          <a:lstStyle/>
          <a:p>
            <a:pPr marL="461963" indent="-461963">
              <a:buFont typeface="+mj-lt"/>
              <a:buAutoNum type="arabicPeriod" startAt="7"/>
            </a:pPr>
            <a:r>
              <a:rPr lang="en-US" sz="2400" dirty="0" smtClean="0"/>
              <a:t>Regulate and tax short term financial transactions and incentivize investments in the real economy that promote job creation and sustainability. </a:t>
            </a:r>
          </a:p>
          <a:p>
            <a:pPr marL="461963" indent="-461963">
              <a:buFont typeface="+mj-lt"/>
              <a:buAutoNum type="arabicPeriod" startAt="7"/>
            </a:pPr>
            <a:r>
              <a:rPr lang="en-US" sz="2400" dirty="0" smtClean="0"/>
              <a:t>Incentivize investments in human capital while removing the policy bias for capital-intensive investment in technology, non-renewable resources and physical assets. </a:t>
            </a:r>
          </a:p>
          <a:p>
            <a:pPr marL="461963" lvl="0" indent="-461963">
              <a:buFont typeface="+mj-lt"/>
              <a:buAutoNum type="arabicPeriod" startAt="7"/>
            </a:pPr>
            <a:r>
              <a:rPr lang="en-US" sz="2400" dirty="0" smtClean="0"/>
              <a:t>Adopt laws/policies to liberate democracy from distorting influence of corporate &amp; money power.</a:t>
            </a:r>
            <a:endParaRPr lang="en-IN" sz="2400" dirty="0" smtClean="0"/>
          </a:p>
          <a:p>
            <a:pPr marL="461963" indent="-461963">
              <a:buFont typeface="+mj-lt"/>
              <a:buAutoNum type="arabicPeriod" startAt="7"/>
            </a:pPr>
            <a:r>
              <a:rPr lang="en-US" sz="2400" dirty="0" smtClean="0"/>
              <a:t>Recognize employment as a fundamental right and develop a global employment model backed by strategies to maximize global job creation. </a:t>
            </a:r>
          </a:p>
          <a:p>
            <a:pPr marL="461963" indent="-461963">
              <a:buFont typeface="+mj-lt"/>
              <a:buAutoNum type="arabicPeriod" startAt="7"/>
            </a:pPr>
            <a:r>
              <a:rPr lang="en-US" sz="2400" dirty="0" smtClean="0"/>
              <a:t>Internalize externalized costs to encompass social and ecological factors by adopting measures that accurately reflect negative value of actions that destroy human, social and ecological capital. </a:t>
            </a:r>
          </a:p>
          <a:p>
            <a:pPr marL="461963" indent="-461963">
              <a:buFont typeface="+mj-lt"/>
              <a:buAutoNum type="arabicPeriod" startAt="7"/>
            </a:pPr>
            <a:r>
              <a:rPr lang="en-US" sz="2400" dirty="0" smtClean="0"/>
              <a:t>Shift taxation from labor to resource consumption, non-renewable energy-intensive technologies, emissions &amp; pollution.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1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144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>Other Elements of a new paradigm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791200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n-US" sz="3000" dirty="0" smtClean="0"/>
              <a:t>Universal </a:t>
            </a:r>
            <a:r>
              <a:rPr lang="en-US" sz="3000" dirty="0"/>
              <a:t>access to quality higher </a:t>
            </a:r>
            <a:r>
              <a:rPr lang="en-US" sz="3000" b="1" dirty="0" smtClean="0">
                <a:solidFill>
                  <a:srgbClr val="C00000"/>
                </a:solidFill>
              </a:rPr>
              <a:t>Education</a:t>
            </a:r>
            <a:endParaRPr lang="en-US" sz="3000" b="1" dirty="0">
              <a:solidFill>
                <a:srgbClr val="C00000"/>
              </a:solidFill>
            </a:endParaRPr>
          </a:p>
          <a:p>
            <a:pPr>
              <a:spcBef>
                <a:spcPts val="900"/>
              </a:spcBef>
            </a:pPr>
            <a:r>
              <a:rPr lang="en-US" sz="3000" dirty="0" smtClean="0"/>
              <a:t>Democratization of global </a:t>
            </a:r>
            <a:r>
              <a:rPr lang="en-US" sz="3000" b="1" dirty="0">
                <a:solidFill>
                  <a:srgbClr val="C00000"/>
                </a:solidFill>
              </a:rPr>
              <a:t>Governance</a:t>
            </a:r>
          </a:p>
          <a:p>
            <a:pPr>
              <a:spcBef>
                <a:spcPts val="900"/>
              </a:spcBef>
            </a:pPr>
            <a:r>
              <a:rPr lang="en-US" sz="3200" dirty="0"/>
              <a:t>Harmonious </a:t>
            </a:r>
            <a:r>
              <a:rPr lang="en-US" sz="3000" b="1" dirty="0" smtClean="0">
                <a:solidFill>
                  <a:srgbClr val="C00000"/>
                </a:solidFill>
              </a:rPr>
              <a:t>Multiculturalism </a:t>
            </a:r>
          </a:p>
          <a:p>
            <a:pPr>
              <a:spcBef>
                <a:spcPts val="90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Abolition </a:t>
            </a:r>
            <a:r>
              <a:rPr lang="en-US" sz="3000" dirty="0"/>
              <a:t>of </a:t>
            </a:r>
            <a:r>
              <a:rPr lang="en-US" sz="3000" dirty="0" smtClean="0"/>
              <a:t>weapons of mass destruction</a:t>
            </a:r>
            <a:endParaRPr lang="en-US" dirty="0"/>
          </a:p>
          <a:p>
            <a:pPr>
              <a:spcBef>
                <a:spcPts val="900"/>
              </a:spcBef>
            </a:pPr>
            <a:r>
              <a:rPr lang="en-US" sz="3000" dirty="0" smtClean="0"/>
              <a:t>Inclusive </a:t>
            </a:r>
            <a:r>
              <a:rPr lang="en-US" sz="3000" dirty="0"/>
              <a:t>global </a:t>
            </a:r>
            <a:r>
              <a:rPr lang="en-US" sz="3000" b="1" dirty="0" smtClean="0">
                <a:solidFill>
                  <a:srgbClr val="C00000"/>
                </a:solidFill>
              </a:rPr>
              <a:t>Cooperative Security System </a:t>
            </a:r>
            <a:r>
              <a:rPr lang="en-US" sz="3000" dirty="0"/>
              <a:t>based on mutual respect, not power</a:t>
            </a:r>
          </a:p>
          <a:p>
            <a:pPr>
              <a:spcBef>
                <a:spcPts val="90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Sustainable </a:t>
            </a:r>
            <a:r>
              <a:rPr lang="en-US" sz="3000" dirty="0" smtClean="0"/>
              <a:t>life styles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Education, Science, Knowledge </a:t>
            </a:r>
            <a:r>
              <a:rPr lang="en-US" sz="40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>and </a:t>
            </a:r>
            <a:r>
              <a:rPr lang="en-US" sz="4000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Human Values</a:t>
            </a:r>
            <a:endParaRPr lang="en-US" sz="4000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People and Person-centered Education</a:t>
            </a:r>
          </a:p>
          <a:p>
            <a:r>
              <a:rPr lang="en-US" dirty="0" smtClean="0"/>
              <a:t>Science and Social Responsibility</a:t>
            </a:r>
            <a:endParaRPr lang="en-US" dirty="0" smtClean="0"/>
          </a:p>
          <a:p>
            <a:r>
              <a:rPr lang="en-US" dirty="0" smtClean="0"/>
              <a:t>Bridging the gap between intellectual knowledge and the real world</a:t>
            </a:r>
          </a:p>
          <a:p>
            <a:r>
              <a:rPr lang="en-US" dirty="0" smtClean="0"/>
              <a:t>Becoming conscious of the social construction of knowledge </a:t>
            </a:r>
          </a:p>
          <a:p>
            <a:r>
              <a:rPr lang="en-US" dirty="0" smtClean="0"/>
              <a:t>Making values and premises explicit</a:t>
            </a:r>
          </a:p>
          <a:p>
            <a:r>
              <a:rPr lang="en-US" dirty="0" smtClean="0"/>
              <a:t>Evolution from analytic to synthetic thinking </a:t>
            </a:r>
          </a:p>
          <a:p>
            <a:r>
              <a:rPr lang="en-US" dirty="0" smtClean="0"/>
              <a:t>Trans-disciplinary social science</a:t>
            </a:r>
          </a:p>
          <a:p>
            <a:r>
              <a:rPr lang="en-US" dirty="0" smtClean="0"/>
              <a:t>Integrated or deep thinking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0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Our greatest achievement is </a:t>
            </a:r>
            <a:b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our greatest challenge</a:t>
            </a:r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7108"/>
            <a:ext cx="8530728" cy="523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2E74B5"/>
                </a:solidFill>
                <a:latin typeface="Times New Roman" panose="02020603050405020304" pitchFamily="18" charset="0"/>
              </a:rPr>
              <a:t>Transition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social development </a:t>
            </a:r>
          </a:p>
          <a:p>
            <a:r>
              <a:rPr lang="en-US" dirty="0" smtClean="0"/>
              <a:t>The power of ideas to change the world</a:t>
            </a:r>
          </a:p>
          <a:p>
            <a:r>
              <a:rPr lang="en-US" dirty="0" smtClean="0"/>
              <a:t>The catalytic role of individuals</a:t>
            </a:r>
          </a:p>
          <a:p>
            <a:r>
              <a:rPr lang="en-US" dirty="0" smtClean="0"/>
              <a:t>Building networks for collective action</a:t>
            </a:r>
          </a:p>
          <a:p>
            <a:r>
              <a:rPr lang="en-US" dirty="0" smtClean="0"/>
              <a:t>Strategies to accelerate social evolution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6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05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487776" y="1702714"/>
            <a:ext cx="4535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002060"/>
                </a:solidFill>
              </a:rPr>
              <a:t>FUTURE?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Idea-based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Contextual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Life-centric &amp; Value-based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Trans-disciplinary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Organic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Creative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Multi-paradigmatic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Person-centered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Individuality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7601" y="1714741"/>
            <a:ext cx="42469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8A0000"/>
                </a:solidFill>
              </a:rPr>
              <a:t>PRESENT</a:t>
            </a:r>
            <a:endParaRPr lang="en-US" b="1" u="sng" dirty="0" smtClean="0">
              <a:solidFill>
                <a:srgbClr val="8A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Information-based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Compartmentalized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Abstract &amp; Detached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Discipline-specific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Mechanistic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Analytical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Paradigm-specific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Subject-centered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8A0000"/>
                </a:solidFill>
              </a:rPr>
              <a:t>Profession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2800" y="6287835"/>
            <a:ext cx="174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00959"/>
            <a:ext cx="7886700" cy="975994"/>
          </a:xfrm>
          <a:solidFill>
            <a:srgbClr val="00206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Paradigm Shift in Education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898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Context</a:t>
            </a:r>
            <a:endParaRPr lang="pt-BR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0689"/>
            <a:ext cx="7886700" cy="4827797"/>
          </a:xfrm>
        </p:spPr>
        <p:txBody>
          <a:bodyPr/>
          <a:lstStyle/>
          <a:p>
            <a:r>
              <a:rPr lang="pt-BR" dirty="0" smtClean="0"/>
              <a:t>Globalization </a:t>
            </a:r>
            <a:r>
              <a:rPr lang="pt-BR" dirty="0"/>
              <a:t>of economy </a:t>
            </a:r>
            <a:r>
              <a:rPr lang="pt-BR" dirty="0" smtClean="0"/>
              <a:t>in </a:t>
            </a:r>
            <a:r>
              <a:rPr lang="pt-BR" b="1" dirty="0">
                <a:solidFill>
                  <a:srgbClr val="C00000"/>
                </a:solidFill>
              </a:rPr>
              <a:t>Space </a:t>
            </a:r>
            <a:endParaRPr lang="pt-BR" dirty="0"/>
          </a:p>
          <a:p>
            <a:r>
              <a:rPr lang="en-US" dirty="0" smtClean="0"/>
              <a:t>Increasing </a:t>
            </a:r>
            <a:r>
              <a:rPr lang="en-US" dirty="0"/>
              <a:t>speed of movement &amp; change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C00000"/>
                </a:solidFill>
              </a:rPr>
              <a:t>Time</a:t>
            </a:r>
            <a:endParaRPr lang="en-US" dirty="0"/>
          </a:p>
          <a:p>
            <a:r>
              <a:rPr lang="en-US" dirty="0" smtClean="0"/>
              <a:t>Rapid </a:t>
            </a:r>
            <a:r>
              <a:rPr lang="en-US" dirty="0"/>
              <a:t>social </a:t>
            </a:r>
            <a:r>
              <a:rPr lang="en-US" b="1" dirty="0">
                <a:solidFill>
                  <a:srgbClr val="C00000"/>
                </a:solidFill>
              </a:rPr>
              <a:t>Evolution </a:t>
            </a:r>
            <a:r>
              <a:rPr lang="en-US" dirty="0" smtClean="0"/>
              <a:t>of the </a:t>
            </a:r>
            <a:r>
              <a:rPr lang="en-US" dirty="0"/>
              <a:t>whole society undergoing continuous transformation</a:t>
            </a:r>
          </a:p>
          <a:p>
            <a:r>
              <a:rPr lang="en-US" dirty="0"/>
              <a:t>Increasing </a:t>
            </a:r>
            <a:r>
              <a:rPr lang="en-US" b="1" dirty="0" smtClean="0">
                <a:solidFill>
                  <a:srgbClr val="C00000"/>
                </a:solidFill>
              </a:rPr>
              <a:t>Complexity </a:t>
            </a:r>
            <a:r>
              <a:rPr lang="en-US" dirty="0" smtClean="0"/>
              <a:t>and integration </a:t>
            </a:r>
            <a:r>
              <a:rPr lang="en-US" dirty="0"/>
              <a:t>of activities, sectors &amp; levels of </a:t>
            </a:r>
            <a:r>
              <a:rPr lang="en-US" dirty="0" smtClean="0"/>
              <a:t>society</a:t>
            </a:r>
          </a:p>
          <a:p>
            <a:r>
              <a:rPr lang="en-US" dirty="0"/>
              <a:t>Growing </a:t>
            </a:r>
            <a:r>
              <a:rPr lang="en-US" b="1" dirty="0" smtClean="0">
                <a:solidFill>
                  <a:srgbClr val="C00000"/>
                </a:solidFill>
              </a:rPr>
              <a:t>Imbalance </a:t>
            </a:r>
            <a:r>
              <a:rPr lang="en-US" dirty="0" smtClean="0"/>
              <a:t>between rapid technological development and the capacity for social, cultural and civilizational adaptation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DB1D-211D-43EB-BCB5-0EA65239A8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Multidimensional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23" y="1646237"/>
            <a:ext cx="8703032" cy="4525963"/>
          </a:xfrm>
        </p:spPr>
        <p:txBody>
          <a:bodyPr>
            <a:normAutofit/>
          </a:bodyPr>
          <a:lstStyle/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Financial instability &amp; debt 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High unemployment &amp; jobless growth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Flat incomes &amp; widening </a:t>
            </a:r>
            <a:r>
              <a:rPr lang="en-US" dirty="0"/>
              <a:t>inequality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Ecological degradation &amp; climate change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Alienation of youth,</a:t>
            </a:r>
            <a:r>
              <a:rPr lang="en-US" dirty="0"/>
              <a:t> </a:t>
            </a:r>
            <a:r>
              <a:rPr lang="en-US" dirty="0" smtClean="0"/>
              <a:t>social unrest &amp; instability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Failure of institutions for global governance</a:t>
            </a:r>
          </a:p>
          <a:p>
            <a:pPr>
              <a:buSzPct val="80000"/>
              <a:buFont typeface="Arial" pitchFamily="34" charset="0"/>
              <a:buChar char="•"/>
            </a:pPr>
            <a:endParaRPr lang="en-US" dirty="0"/>
          </a:p>
          <a:p>
            <a:pPr marL="0" indent="0" algn="r">
              <a:buSzPct val="80000"/>
              <a:buNone/>
            </a:pPr>
            <a:r>
              <a:rPr lang="en-US" dirty="0" smtClean="0"/>
              <a:t>Our </a:t>
            </a:r>
            <a:r>
              <a:rPr lang="en-US" dirty="0"/>
              <a:t>problems are man-made – they can be solved </a:t>
            </a:r>
            <a:r>
              <a:rPr lang="en-US" dirty="0" smtClean="0"/>
              <a:t>by man.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</a:t>
            </a:r>
            <a:r>
              <a:rPr lang="en-US" i="1" dirty="0"/>
              <a:t>		John F. Kennedy</a:t>
            </a:r>
          </a:p>
          <a:p>
            <a:pPr marL="0" indent="0" algn="r">
              <a:buSzPct val="8000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4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Deep Drivers</a:t>
            </a:r>
            <a:endParaRPr lang="en-IN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Revolution of rising expectations</a:t>
            </a:r>
          </a:p>
          <a:p>
            <a:r>
              <a:rPr lang="en-US" dirty="0" smtClean="0"/>
              <a:t>Increasing connectivity</a:t>
            </a:r>
          </a:p>
          <a:p>
            <a:r>
              <a:rPr lang="en-US" dirty="0" smtClean="0"/>
              <a:t>Spread </a:t>
            </a:r>
            <a:r>
              <a:rPr lang="en-US" dirty="0" smtClean="0"/>
              <a:t>of </a:t>
            </a:r>
            <a:r>
              <a:rPr lang="en-US" dirty="0" smtClean="0"/>
              <a:t>democracy and human rights</a:t>
            </a:r>
            <a:endParaRPr lang="en-US" dirty="0" smtClean="0"/>
          </a:p>
          <a:p>
            <a:r>
              <a:rPr lang="en-US" dirty="0" smtClean="0"/>
              <a:t>Rising level of education</a:t>
            </a:r>
          </a:p>
          <a:p>
            <a:r>
              <a:rPr lang="en-US" dirty="0" smtClean="0"/>
              <a:t>Technological </a:t>
            </a:r>
            <a:r>
              <a:rPr lang="en-US" dirty="0" smtClean="0"/>
              <a:t>innovation </a:t>
            </a:r>
            <a:endParaRPr lang="en-US" dirty="0" smtClean="0"/>
          </a:p>
          <a:p>
            <a:r>
              <a:rPr lang="en-US" dirty="0" smtClean="0"/>
              <a:t>Emergence of global social organization</a:t>
            </a:r>
          </a:p>
          <a:p>
            <a:r>
              <a:rPr lang="en-US" dirty="0" smtClean="0"/>
              <a:t>Regional and international law and cooperation 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The Paradox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1219200"/>
          <a:ext cx="92202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0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73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Unmet Needs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Underutilized Resources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43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1.75 billion (25%) living in multidimensional poverty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Global </a:t>
                      </a: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financial assets of $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225 </a:t>
                      </a: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trillion</a:t>
                      </a:r>
                      <a:endParaRPr lang="en-US" sz="2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854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Food, clothes,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housing for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3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billion people living on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&lt; $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2.50 a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day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Global excess production capacity 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/>
                      </a:r>
                      <a:b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&amp; </a:t>
                      </a: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life-saving 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technologies</a:t>
                      </a:r>
                      <a:endParaRPr lang="en-US" sz="2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854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Need for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education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, medical care,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social services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environment 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200M 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unemployment globally. </a:t>
                      </a:r>
                      <a:b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1-2 billion under-employed</a:t>
                      </a:r>
                      <a:endParaRPr lang="en-US" sz="2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561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Growing shortage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of natural r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esources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Methods to raise energy &amp;</a:t>
                      </a:r>
                      <a:r>
                        <a:rPr lang="en-US" sz="24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resource </a:t>
                      </a:r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productivity &amp; </a:t>
                      </a:r>
                      <a:r>
                        <a:rPr lang="en-US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reduce waste</a:t>
                      </a:r>
                      <a:endParaRPr lang="en-US" sz="2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Four-fold</a:t>
            </a:r>
            <a:r>
              <a:rPr lang="pt-BR" b="1" i="0" u="none" strike="noStrike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</a:t>
            </a:r>
            <a:r>
              <a:rPr lang="pt-BR" b="1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Divorce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Finance </a:t>
            </a:r>
            <a:r>
              <a:rPr lang="pt-BR" sz="3200" dirty="0" smtClean="0"/>
              <a:t>divorced from </a:t>
            </a:r>
            <a:r>
              <a:rPr lang="pt-BR" sz="3200" dirty="0" smtClean="0"/>
              <a:t>the real economy</a:t>
            </a:r>
            <a:endParaRPr lang="pt-BR" sz="3200" dirty="0"/>
          </a:p>
          <a:p>
            <a:r>
              <a:rPr lang="pt-BR" sz="3200" dirty="0"/>
              <a:t>Production divorced from </a:t>
            </a:r>
            <a:r>
              <a:rPr lang="pt-BR" sz="3200" dirty="0" smtClean="0"/>
              <a:t>employment </a:t>
            </a:r>
            <a:r>
              <a:rPr lang="pt-BR" sz="3200" dirty="0" smtClean="0"/>
              <a:t>&amp; </a:t>
            </a:r>
            <a:r>
              <a:rPr lang="pt-BR" sz="3200" dirty="0" smtClean="0"/>
              <a:t>incomes</a:t>
            </a:r>
            <a:endParaRPr lang="pt-BR" sz="3200" dirty="0"/>
          </a:p>
          <a:p>
            <a:r>
              <a:rPr lang="pt-BR" sz="3200" dirty="0" smtClean="0"/>
              <a:t>Economic activity divorced from human welfare and social security </a:t>
            </a:r>
          </a:p>
          <a:p>
            <a:r>
              <a:rPr lang="pt-BR" sz="3200" dirty="0" smtClean="0"/>
              <a:t>Society </a:t>
            </a:r>
            <a:r>
              <a:rPr lang="pt-BR" sz="3200" dirty="0" smtClean="0"/>
              <a:t>divorced </a:t>
            </a:r>
            <a:r>
              <a:rPr lang="pt-BR" sz="3200" dirty="0"/>
              <a:t>from </a:t>
            </a:r>
            <a:r>
              <a:rPr lang="pt-BR" sz="3200" dirty="0" smtClean="0"/>
              <a:t>the environment</a:t>
            </a:r>
            <a:endParaRPr lang="pt-B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DB1D-211D-43EB-BCB5-0EA65239A8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The Big Question</a:t>
            </a:r>
            <a:endParaRPr lang="en-IN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Is there any way that </a:t>
            </a:r>
            <a:r>
              <a:rPr lang="en-US" sz="4400" dirty="0" smtClean="0"/>
              <a:t>global </a:t>
            </a:r>
            <a:r>
              <a:rPr lang="en-US" sz="4400" dirty="0"/>
              <a:t>society </a:t>
            </a:r>
            <a:r>
              <a:rPr lang="en-US" sz="4400" dirty="0" smtClean="0"/>
              <a:t>can be organized in </a:t>
            </a:r>
            <a:r>
              <a:rPr lang="en-US" sz="4400" dirty="0"/>
              <a:t>a manner that </a:t>
            </a:r>
            <a:r>
              <a:rPr lang="en-US" sz="4400" dirty="0" smtClean="0"/>
              <a:t>promotes the </a:t>
            </a:r>
            <a:r>
              <a:rPr lang="en-US" sz="4400" dirty="0"/>
              <a:t>security and welfare of all human beings, now and in the future?</a:t>
            </a:r>
            <a:endParaRPr lang="en-US" sz="3600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67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00935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E74B5"/>
                </a:solidFill>
                <a:latin typeface="Times New Roman" panose="02020603050405020304" pitchFamily="18" charset="0"/>
              </a:rPr>
              <a:t>Project Review</a:t>
            </a:r>
            <a:endParaRPr lang="en-IN" b="1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387" y="873456"/>
            <a:ext cx="8101693" cy="6011839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1800" b="1" dirty="0" smtClean="0"/>
              <a:t>Crises &amp; Opportunities Project approved Aug’09 as part of SPC report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New Economics working group launched Jan’10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Cadmus Journal established Oct’10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NET Presentation NET at COR meeting Nov’10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Presentation on Employment at COR meeting Oct’11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NET session at Delhi GA Nov 2011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Dubrovnik conf. on Security issues Sep’12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NET presentations at COR meetings Geneva, Rotterdam, Bucharest in 2012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Krakow presentations on Human Capital Sep’12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WAAS Trieste conference session on New Paradigm Mar’13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NATO conf at Zagreb &amp; Split May’13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UNOG, Alexandria, Washington, Ottawa, Berkeley conferences in Jun-Oct’13 expand focus to cover all major NP issues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MASA (Mar), Baku (May) &amp; Almaty (Nov) NP conferences in 2014 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Brasilia conf. on NET May’14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Bosnia conf. on employment Jun’14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Almaty conf. on NP Nov’14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Podgorica working group meeting Mar’15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Baku conf. on NP Apr’15</a:t>
            </a:r>
          </a:p>
          <a:p>
            <a:pPr>
              <a:spcBef>
                <a:spcPts val="300"/>
              </a:spcBef>
            </a:pPr>
            <a:r>
              <a:rPr lang="en-US" sz="1800" b="1" dirty="0" smtClean="0"/>
              <a:t>Gainesville conf. on NET May’15</a:t>
            </a:r>
          </a:p>
          <a:p>
            <a:pPr>
              <a:spcBef>
                <a:spcPts val="300"/>
              </a:spcBef>
            </a:pPr>
            <a:endParaRPr lang="en-IN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B28F-ABC2-45F7-A1B3-474FFA87F9C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1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1499</Words>
  <Application>Microsoft Office PowerPoint</Application>
  <PresentationFormat>On-screen Show (4:3)</PresentationFormat>
  <Paragraphs>199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Paradigm Shift Project Review</vt:lpstr>
      <vt:lpstr>Our greatest achievement is  our greatest challenge</vt:lpstr>
      <vt:lpstr>Context</vt:lpstr>
      <vt:lpstr>Multidimensional Challenges</vt:lpstr>
      <vt:lpstr>Deep Drivers</vt:lpstr>
      <vt:lpstr>The Paradox </vt:lpstr>
      <vt:lpstr>Four-fold Divorce</vt:lpstr>
      <vt:lpstr>The Big Question</vt:lpstr>
      <vt:lpstr>Project Review</vt:lpstr>
      <vt:lpstr>Search for a new theoretical framework</vt:lpstr>
      <vt:lpstr>New Economy</vt:lpstr>
      <vt:lpstr>Shifting boundaries of economy</vt:lpstr>
      <vt:lpstr>Society determines economy</vt:lpstr>
      <vt:lpstr>Premises – 1 </vt:lpstr>
      <vt:lpstr>Premises – 2 </vt:lpstr>
      <vt:lpstr>Core Strategies – 1</vt:lpstr>
      <vt:lpstr>Core Strategies – 2</vt:lpstr>
      <vt:lpstr>Other Elements of a new paradigm</vt:lpstr>
      <vt:lpstr>Education, Science, Knowledge and Human Values</vt:lpstr>
      <vt:lpstr>Transition Strategies</vt:lpstr>
      <vt:lpstr>PowerPoint Presentation</vt:lpstr>
      <vt:lpstr>Paradigm Shift in Education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 Shift</dc:title>
  <dc:creator>Garry Jacobs</dc:creator>
  <cp:lastModifiedBy>Garry Jacobs</cp:lastModifiedBy>
  <cp:revision>60</cp:revision>
  <dcterms:created xsi:type="dcterms:W3CDTF">2015-03-17T06:06:55Z</dcterms:created>
  <dcterms:modified xsi:type="dcterms:W3CDTF">2015-11-10T07:29:04Z</dcterms:modified>
</cp:coreProperties>
</file>